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7"/>
  </p:notesMasterIdLst>
  <p:sldIdLst>
    <p:sldId id="273" r:id="rId3"/>
    <p:sldId id="281" r:id="rId4"/>
    <p:sldId id="284" r:id="rId5"/>
    <p:sldId id="285" r:id="rId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33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56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462" y="-96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DB0C9BC-A1EA-4F24-B579-F3C348FD2485}" type="datetimeFigureOut">
              <a:rPr lang="nl-NL"/>
              <a:pPr>
                <a:defRPr/>
              </a:pPr>
              <a:t>27-5-2014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AC4825A-650A-4C34-AC6C-34609D07DB8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5816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43CBD-113D-43D7-8E9A-D2023ACF0891}" type="datetimeFigureOut">
              <a:rPr lang="nl-NL"/>
              <a:pPr>
                <a:defRPr/>
              </a:pPr>
              <a:t>27-5-2014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F831E-1833-42FD-A58C-1B360914F9F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A96B1-7895-470F-AAE6-9AF1F3375C5F}" type="datetimeFigureOut">
              <a:rPr lang="nl-NL"/>
              <a:pPr>
                <a:defRPr/>
              </a:pPr>
              <a:t>27-5-2014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83874-5A2B-4276-9B14-5EC8FC769AF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7EB8C-39DB-462E-8189-067EEE1DE10E}" type="datetimeFigureOut">
              <a:rPr lang="nl-NL"/>
              <a:pPr>
                <a:defRPr/>
              </a:pPr>
              <a:t>27-5-2014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C1B0E-C68C-4A97-9C57-069C58C8134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27-5-2014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92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5773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27-5-2014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897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27-5-2014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086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27-5-2014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8474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27-5-2014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009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27-5-2014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684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27-5-2014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12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27-5-2014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2831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27-5-2014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3184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27-5-2014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20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3F5EC-5464-42A4-B141-9B6F7234B087}" type="datetimeFigureOut">
              <a:rPr lang="nl-NL"/>
              <a:pPr>
                <a:defRPr/>
              </a:pPr>
              <a:t>27-5-2014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55B83-AF05-4C05-B1C1-B067AE28C6F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3DEDD-81D0-4BB2-B231-836804111919}" type="datetimeFigureOut">
              <a:rPr lang="nl-NL"/>
              <a:pPr>
                <a:defRPr/>
              </a:pPr>
              <a:t>27-5-2014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A96B6-5C8F-4066-9E94-E924C5639F8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A157-5A26-45F2-B86C-E1577AF54A39}" type="datetimeFigureOut">
              <a:rPr lang="nl-NL"/>
              <a:pPr>
                <a:defRPr/>
              </a:pPr>
              <a:t>27-5-2014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4ED90-D1D3-445F-82C3-73CD43C5BBA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344E9-4D57-4A74-B597-AF10BEF66B14}" type="datetimeFigureOut">
              <a:rPr lang="nl-NL"/>
              <a:pPr>
                <a:defRPr/>
              </a:pPr>
              <a:t>27-5-2014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540C4-420E-4D3F-9418-066DD9190E4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FD107-78C1-4A14-83AF-6235AA0AC3CB}" type="datetimeFigureOut">
              <a:rPr lang="nl-NL"/>
              <a:pPr>
                <a:defRPr/>
              </a:pPr>
              <a:t>27-5-2014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C279D-3EA8-49C4-97F0-2CACAD8EB5C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4E0AD-0691-47F4-97E8-2AA5D16C1CAF}" type="datetimeFigureOut">
              <a:rPr lang="nl-NL"/>
              <a:pPr>
                <a:defRPr/>
              </a:pPr>
              <a:t>27-5-2014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AE005-273F-476E-B0BB-38BF142C0E7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ED9DA-8596-4D50-A598-3791675B3BBD}" type="datetimeFigureOut">
              <a:rPr lang="nl-NL"/>
              <a:pPr>
                <a:defRPr/>
              </a:pPr>
              <a:t>27-5-2014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4309C-E2F5-4C08-BA5B-DC7707D87A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F4720F-FC81-4D96-90D1-9F1EB1DA0460}" type="datetimeFigureOut">
              <a:rPr lang="nl-NL"/>
              <a:pPr>
                <a:defRPr/>
              </a:pPr>
              <a:t>27-5-2014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674B6E-D15A-498D-B748-E56CCB29D13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27-5-2014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5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68019" y="2649054"/>
            <a:ext cx="4866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alibri" pitchFamily="34" charset="0"/>
              </a:rPr>
              <a:t>Welke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voorbeelden</a:t>
            </a:r>
            <a:r>
              <a:rPr lang="en-US" sz="2400" dirty="0" smtClean="0">
                <a:latin typeface="Calibri" pitchFamily="34" charset="0"/>
              </a:rPr>
              <a:t> kun </a:t>
            </a:r>
            <a:r>
              <a:rPr lang="en-US" sz="2400" dirty="0" err="1" smtClean="0">
                <a:latin typeface="Calibri" pitchFamily="34" charset="0"/>
              </a:rPr>
              <a:t>jij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verzinnen</a:t>
            </a:r>
            <a:r>
              <a:rPr lang="en-US" sz="2400" dirty="0" smtClean="0">
                <a:latin typeface="Calibri" pitchFamily="34" charset="0"/>
              </a:rPr>
              <a:t>?</a:t>
            </a:r>
          </a:p>
        </p:txBody>
      </p:sp>
      <p:sp>
        <p:nvSpPr>
          <p:cNvPr id="17410" name="Title 2"/>
          <p:cNvSpPr>
            <a:spLocks noGrp="1"/>
          </p:cNvSpPr>
          <p:nvPr>
            <p:ph type="title" idx="4294967295"/>
          </p:nvPr>
        </p:nvSpPr>
        <p:spPr>
          <a:xfrm>
            <a:off x="412750" y="160338"/>
            <a:ext cx="8520113" cy="595312"/>
          </a:xfrm>
        </p:spPr>
        <p:txBody>
          <a:bodyPr/>
          <a:lstStyle/>
          <a:p>
            <a:pPr algn="l"/>
            <a:r>
              <a:rPr lang="nl-NL" sz="3200" b="1" dirty="0" smtClean="0">
                <a:solidFill>
                  <a:srgbClr val="7030A0"/>
                </a:solidFill>
              </a:rPr>
              <a:t>§7.1 Cirkelbewegingen in het dagelijks leven</a:t>
            </a:r>
          </a:p>
        </p:txBody>
      </p:sp>
      <p:sp>
        <p:nvSpPr>
          <p:cNvPr id="4" name="Rectangle 3"/>
          <p:cNvSpPr/>
          <p:nvPr/>
        </p:nvSpPr>
        <p:spPr>
          <a:xfrm>
            <a:off x="1626577" y="2523392"/>
            <a:ext cx="6075485" cy="852854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77403" y="838029"/>
            <a:ext cx="8534400" cy="5808663"/>
            <a:chOff x="306388" y="777875"/>
            <a:chExt cx="8534400" cy="5808663"/>
          </a:xfrm>
        </p:grpSpPr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461963" y="777875"/>
              <a:ext cx="7600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nl-NL"/>
            </a:p>
          </p:txBody>
        </p:sp>
        <p:pic>
          <p:nvPicPr>
            <p:cNvPr id="17422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57225" y="841375"/>
              <a:ext cx="2924175" cy="2108200"/>
            </a:xfrm>
            <a:prstGeom prst="rect">
              <a:avLst/>
            </a:prstGeom>
            <a:noFill/>
          </p:spPr>
        </p:pic>
        <p:pic>
          <p:nvPicPr>
            <p:cNvPr id="17424" name="Picture 1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6988" y="854075"/>
              <a:ext cx="3956050" cy="2058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25" name="Picture 17"/>
            <p:cNvPicPr>
              <a:picLocks noChangeAspect="1" noChangeArrowheads="1"/>
            </p:cNvPicPr>
            <p:nvPr/>
          </p:nvPicPr>
          <p:blipFill>
            <a:blip r:embed="rId4"/>
            <a:srcRect t="1555" r="49515"/>
            <a:stretch>
              <a:fillRect/>
            </a:stretch>
          </p:blipFill>
          <p:spPr bwMode="auto">
            <a:xfrm>
              <a:off x="554038" y="3079750"/>
              <a:ext cx="1709737" cy="187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26" name="Picture 1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6388" y="4845050"/>
              <a:ext cx="2613025" cy="1739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27" name="Picture 1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073775" y="2995613"/>
              <a:ext cx="2767013" cy="1812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28" name="Picture 20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233738" y="3070225"/>
              <a:ext cx="2230437" cy="148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29" name="Picture 2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089275" y="4822825"/>
              <a:ext cx="2319338" cy="1754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30" name="Picture 2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629275" y="4864100"/>
              <a:ext cx="2646363" cy="172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" y="160337"/>
            <a:ext cx="8519747" cy="595801"/>
          </a:xfrm>
        </p:spPr>
        <p:txBody>
          <a:bodyPr/>
          <a:lstStyle/>
          <a:p>
            <a:r>
              <a:rPr lang="en-US" dirty="0" err="1" smtClean="0"/>
              <a:t>Eenparige</a:t>
            </a:r>
            <a:r>
              <a:rPr lang="en-US" dirty="0" smtClean="0"/>
              <a:t> </a:t>
            </a:r>
            <a:r>
              <a:rPr lang="en-US" dirty="0" err="1" smtClean="0"/>
              <a:t>Cirkelbeweging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751245" y="1301266"/>
            <a:ext cx="1458142" cy="4595725"/>
            <a:chOff x="1858197" y="1556440"/>
            <a:chExt cx="1458142" cy="4595725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2586375" y="2141215"/>
              <a:ext cx="0" cy="1718404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1617" y="1692975"/>
              <a:ext cx="811417" cy="811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2586375" y="2166548"/>
              <a:ext cx="729964" cy="0"/>
            </a:xfrm>
            <a:prstGeom prst="straightConnector1">
              <a:avLst/>
            </a:prstGeom>
            <a:ln w="76200">
              <a:solidFill>
                <a:srgbClr val="00B050"/>
              </a:solidFill>
              <a:prstDash val="solid"/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2906136" y="1556440"/>
              <a:ext cx="3786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9900"/>
                  </a:solidFill>
                </a:rPr>
                <a:t>v</a:t>
              </a:r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241502" y="5204213"/>
              <a:ext cx="811417" cy="81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5" name="Straight Arrow Connector 14"/>
            <p:cNvCxnSpPr/>
            <p:nvPr/>
          </p:nvCxnSpPr>
          <p:spPr>
            <a:xfrm rot="10800000">
              <a:off x="1858197" y="5542057"/>
              <a:ext cx="729964" cy="0"/>
            </a:xfrm>
            <a:prstGeom prst="straightConnector1">
              <a:avLst/>
            </a:prstGeom>
            <a:ln w="76200">
              <a:solidFill>
                <a:schemeClr val="bg1"/>
              </a:solidFill>
              <a:prstDash val="solid"/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10800000">
              <a:off x="1889770" y="5567390"/>
              <a:ext cx="378630" cy="58477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prstClr val="white"/>
                  </a:solidFill>
                </a:rPr>
                <a:t>v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2588161" y="3848986"/>
              <a:ext cx="0" cy="1718404"/>
            </a:xfrm>
            <a:prstGeom prst="line">
              <a:avLst/>
            </a:prstGeom>
            <a:ln w="19050">
              <a:solidFill>
                <a:schemeClr val="bg1"/>
              </a:solidFill>
              <a:prstDash val="solid"/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2019776" y="1437801"/>
            <a:ext cx="931302" cy="4322655"/>
            <a:chOff x="2019776" y="1437801"/>
            <a:chExt cx="931302" cy="4322655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2484534" y="1886041"/>
              <a:ext cx="0" cy="1718404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9776" y="1437801"/>
              <a:ext cx="811417" cy="811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139661" y="4949039"/>
              <a:ext cx="811417" cy="81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7" name="Straight Connector 46"/>
            <p:cNvCxnSpPr/>
            <p:nvPr/>
          </p:nvCxnSpPr>
          <p:spPr>
            <a:xfrm rot="10800000">
              <a:off x="2486320" y="3593812"/>
              <a:ext cx="0" cy="1718404"/>
            </a:xfrm>
            <a:prstGeom prst="line">
              <a:avLst/>
            </a:prstGeom>
            <a:ln w="19050">
              <a:solidFill>
                <a:schemeClr val="bg1"/>
              </a:solidFill>
              <a:prstDash val="solid"/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" name="TextBox 109"/>
          <p:cNvSpPr txBox="1"/>
          <p:nvPr/>
        </p:nvSpPr>
        <p:spPr>
          <a:xfrm>
            <a:off x="5067299" y="972690"/>
            <a:ext cx="3590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Calibri" pitchFamily="34" charset="0"/>
              </a:rPr>
              <a:t>Eenparige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cirkelbeweging</a:t>
            </a:r>
            <a:r>
              <a:rPr lang="en-US" sz="2400" dirty="0" smtClean="0">
                <a:latin typeface="Calibri" pitchFamily="34" charset="0"/>
              </a:rPr>
              <a:t>: </a:t>
            </a:r>
            <a:r>
              <a:rPr lang="en-US" sz="2400" dirty="0" err="1" smtClean="0">
                <a:latin typeface="Calibri" pitchFamily="34" charset="0"/>
              </a:rPr>
              <a:t>een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cirkelbeweging</a:t>
            </a:r>
            <a:r>
              <a:rPr lang="en-US" sz="2400" dirty="0" smtClean="0">
                <a:latin typeface="Calibri" pitchFamily="34" charset="0"/>
              </a:rPr>
              <a:t> met </a:t>
            </a:r>
            <a:r>
              <a:rPr lang="en-US" sz="2400" b="1" dirty="0" err="1" smtClean="0">
                <a:latin typeface="Calibri" pitchFamily="34" charset="0"/>
              </a:rPr>
              <a:t>constante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snelheid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5105399" y="2304077"/>
            <a:ext cx="3648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Calibri" pitchFamily="34" charset="0"/>
              </a:rPr>
              <a:t>Let op: 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de </a:t>
            </a:r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snelheid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 (</a:t>
            </a:r>
            <a:r>
              <a:rPr lang="en-US" sz="2400" b="1" dirty="0" smtClean="0">
                <a:solidFill>
                  <a:srgbClr val="0070C0"/>
                </a:solidFill>
                <a:latin typeface="Calibri" pitchFamily="34" charset="0"/>
              </a:rPr>
              <a:t>v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) </a:t>
            </a:r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verandert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wel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voortdurend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 van </a:t>
            </a:r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richting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!</a:t>
            </a:r>
          </a:p>
        </p:txBody>
      </p:sp>
      <p:grpSp>
        <p:nvGrpSpPr>
          <p:cNvPr id="112" name="Group 12"/>
          <p:cNvGrpSpPr>
            <a:grpSpLocks/>
          </p:cNvGrpSpPr>
          <p:nvPr/>
        </p:nvGrpSpPr>
        <p:grpSpPr bwMode="auto">
          <a:xfrm>
            <a:off x="2125751" y="3376613"/>
            <a:ext cx="768350" cy="776287"/>
            <a:chOff x="796" y="1299"/>
            <a:chExt cx="484" cy="489"/>
          </a:xfrm>
        </p:grpSpPr>
        <p:sp>
          <p:nvSpPr>
            <p:cNvPr id="113" name="Arc 10"/>
            <p:cNvSpPr>
              <a:spLocks/>
            </p:cNvSpPr>
            <p:nvPr/>
          </p:nvSpPr>
          <p:spPr bwMode="auto">
            <a:xfrm>
              <a:off x="888" y="1299"/>
              <a:ext cx="258" cy="257"/>
            </a:xfrm>
            <a:custGeom>
              <a:avLst/>
              <a:gdLst>
                <a:gd name="G0" fmla="+- 21600 0 0"/>
                <a:gd name="G1" fmla="+- 21393 0 0"/>
                <a:gd name="G2" fmla="+- 21600 0 0"/>
                <a:gd name="T0" fmla="*/ 24585 w 43200"/>
                <a:gd name="T1" fmla="*/ 0 h 42993"/>
                <a:gd name="T2" fmla="*/ 17900 w 43200"/>
                <a:gd name="T3" fmla="*/ 112 h 42993"/>
                <a:gd name="T4" fmla="*/ 21600 w 43200"/>
                <a:gd name="T5" fmla="*/ 21393 h 4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2993" fill="none" extrusionOk="0">
                  <a:moveTo>
                    <a:pt x="24584" y="0"/>
                  </a:moveTo>
                  <a:cubicBezTo>
                    <a:pt x="35257" y="1489"/>
                    <a:pt x="43200" y="10616"/>
                    <a:pt x="43200" y="21393"/>
                  </a:cubicBezTo>
                  <a:cubicBezTo>
                    <a:pt x="43200" y="33322"/>
                    <a:pt x="33529" y="42993"/>
                    <a:pt x="21600" y="42993"/>
                  </a:cubicBezTo>
                  <a:cubicBezTo>
                    <a:pt x="9670" y="42993"/>
                    <a:pt x="0" y="33322"/>
                    <a:pt x="0" y="21393"/>
                  </a:cubicBezTo>
                  <a:cubicBezTo>
                    <a:pt x="-1" y="10891"/>
                    <a:pt x="7553" y="1911"/>
                    <a:pt x="17900" y="112"/>
                  </a:cubicBezTo>
                </a:path>
                <a:path w="43200" h="42993" stroke="0" extrusionOk="0">
                  <a:moveTo>
                    <a:pt x="24584" y="0"/>
                  </a:moveTo>
                  <a:cubicBezTo>
                    <a:pt x="35257" y="1489"/>
                    <a:pt x="43200" y="10616"/>
                    <a:pt x="43200" y="21393"/>
                  </a:cubicBezTo>
                  <a:cubicBezTo>
                    <a:pt x="43200" y="33322"/>
                    <a:pt x="33529" y="42993"/>
                    <a:pt x="21600" y="42993"/>
                  </a:cubicBezTo>
                  <a:cubicBezTo>
                    <a:pt x="9670" y="42993"/>
                    <a:pt x="0" y="33322"/>
                    <a:pt x="0" y="21393"/>
                  </a:cubicBezTo>
                  <a:cubicBezTo>
                    <a:pt x="-1" y="10891"/>
                    <a:pt x="7553" y="1911"/>
                    <a:pt x="17900" y="112"/>
                  </a:cubicBezTo>
                  <a:lnTo>
                    <a:pt x="21600" y="2139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4" name="Rectangle 11"/>
            <p:cNvSpPr>
              <a:spLocks noChangeArrowheads="1"/>
            </p:cNvSpPr>
            <p:nvPr/>
          </p:nvSpPr>
          <p:spPr bwMode="auto">
            <a:xfrm>
              <a:off x="796" y="1500"/>
              <a:ext cx="4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nl-NL" dirty="0"/>
                <a:t>360</a:t>
              </a:r>
              <a:r>
                <a:rPr lang="nl-NL" dirty="0">
                  <a:sym typeface="Symbol" pitchFamily="18" charset="2"/>
                </a:rPr>
                <a:t>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665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Omlooptijd</a:t>
            </a:r>
            <a:r>
              <a:rPr lang="en-US" dirty="0" smtClean="0"/>
              <a:t> en </a:t>
            </a:r>
            <a:r>
              <a:rPr lang="en-US" dirty="0" err="1" smtClean="0"/>
              <a:t>baansnelheid</a:t>
            </a:r>
            <a:endParaRPr lang="en-US" dirty="0"/>
          </a:p>
        </p:txBody>
      </p:sp>
      <p:grpSp>
        <p:nvGrpSpPr>
          <p:cNvPr id="112" name="Group 12"/>
          <p:cNvGrpSpPr>
            <a:grpSpLocks/>
          </p:cNvGrpSpPr>
          <p:nvPr/>
        </p:nvGrpSpPr>
        <p:grpSpPr bwMode="auto">
          <a:xfrm>
            <a:off x="2125751" y="3376613"/>
            <a:ext cx="768350" cy="776287"/>
            <a:chOff x="796" y="1299"/>
            <a:chExt cx="484" cy="489"/>
          </a:xfrm>
        </p:grpSpPr>
        <p:sp>
          <p:nvSpPr>
            <p:cNvPr id="113" name="Arc 10"/>
            <p:cNvSpPr>
              <a:spLocks/>
            </p:cNvSpPr>
            <p:nvPr/>
          </p:nvSpPr>
          <p:spPr bwMode="auto">
            <a:xfrm>
              <a:off x="888" y="1299"/>
              <a:ext cx="258" cy="257"/>
            </a:xfrm>
            <a:custGeom>
              <a:avLst/>
              <a:gdLst>
                <a:gd name="G0" fmla="+- 21600 0 0"/>
                <a:gd name="G1" fmla="+- 21393 0 0"/>
                <a:gd name="G2" fmla="+- 21600 0 0"/>
                <a:gd name="T0" fmla="*/ 24585 w 43200"/>
                <a:gd name="T1" fmla="*/ 0 h 42993"/>
                <a:gd name="T2" fmla="*/ 17900 w 43200"/>
                <a:gd name="T3" fmla="*/ 112 h 42993"/>
                <a:gd name="T4" fmla="*/ 21600 w 43200"/>
                <a:gd name="T5" fmla="*/ 21393 h 4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2993" fill="none" extrusionOk="0">
                  <a:moveTo>
                    <a:pt x="24584" y="0"/>
                  </a:moveTo>
                  <a:cubicBezTo>
                    <a:pt x="35257" y="1489"/>
                    <a:pt x="43200" y="10616"/>
                    <a:pt x="43200" y="21393"/>
                  </a:cubicBezTo>
                  <a:cubicBezTo>
                    <a:pt x="43200" y="33322"/>
                    <a:pt x="33529" y="42993"/>
                    <a:pt x="21600" y="42993"/>
                  </a:cubicBezTo>
                  <a:cubicBezTo>
                    <a:pt x="9670" y="42993"/>
                    <a:pt x="0" y="33322"/>
                    <a:pt x="0" y="21393"/>
                  </a:cubicBezTo>
                  <a:cubicBezTo>
                    <a:pt x="-1" y="10891"/>
                    <a:pt x="7553" y="1911"/>
                    <a:pt x="17900" y="112"/>
                  </a:cubicBezTo>
                </a:path>
                <a:path w="43200" h="42993" stroke="0" extrusionOk="0">
                  <a:moveTo>
                    <a:pt x="24584" y="0"/>
                  </a:moveTo>
                  <a:cubicBezTo>
                    <a:pt x="35257" y="1489"/>
                    <a:pt x="43200" y="10616"/>
                    <a:pt x="43200" y="21393"/>
                  </a:cubicBezTo>
                  <a:cubicBezTo>
                    <a:pt x="43200" y="33322"/>
                    <a:pt x="33529" y="42993"/>
                    <a:pt x="21600" y="42993"/>
                  </a:cubicBezTo>
                  <a:cubicBezTo>
                    <a:pt x="9670" y="42993"/>
                    <a:pt x="0" y="33322"/>
                    <a:pt x="0" y="21393"/>
                  </a:cubicBezTo>
                  <a:cubicBezTo>
                    <a:pt x="-1" y="10891"/>
                    <a:pt x="7553" y="1911"/>
                    <a:pt x="17900" y="112"/>
                  </a:cubicBezTo>
                  <a:lnTo>
                    <a:pt x="21600" y="2139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4" name="Rectangle 11"/>
            <p:cNvSpPr>
              <a:spLocks noChangeArrowheads="1"/>
            </p:cNvSpPr>
            <p:nvPr/>
          </p:nvSpPr>
          <p:spPr bwMode="auto">
            <a:xfrm>
              <a:off x="796" y="1500"/>
              <a:ext cx="4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nl-NL" dirty="0"/>
                <a:t>360</a:t>
              </a:r>
              <a:r>
                <a:rPr lang="nl-NL" dirty="0">
                  <a:sym typeface="Symbol" pitchFamily="18" charset="2"/>
                </a:rPr>
                <a:t></a:t>
              </a: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158839" y="1273382"/>
            <a:ext cx="4616866" cy="5060535"/>
            <a:chOff x="-183874" y="1281798"/>
            <a:chExt cx="4616866" cy="5060535"/>
          </a:xfrm>
        </p:grpSpPr>
        <p:grpSp>
          <p:nvGrpSpPr>
            <p:cNvPr id="116" name="Group 115"/>
            <p:cNvGrpSpPr/>
            <p:nvPr/>
          </p:nvGrpSpPr>
          <p:grpSpPr>
            <a:xfrm>
              <a:off x="1670961" y="1281798"/>
              <a:ext cx="2762031" cy="3051368"/>
              <a:chOff x="1670961" y="1281798"/>
              <a:chExt cx="2762031" cy="3051368"/>
            </a:xfrm>
          </p:grpSpPr>
          <p:grpSp>
            <p:nvGrpSpPr>
              <p:cNvPr id="143" name="Group 142"/>
              <p:cNvGrpSpPr/>
              <p:nvPr/>
            </p:nvGrpSpPr>
            <p:grpSpPr>
              <a:xfrm>
                <a:off x="1670961" y="1281798"/>
                <a:ext cx="1194722" cy="2303179"/>
                <a:chOff x="1670961" y="1281798"/>
                <a:chExt cx="1194722" cy="2303179"/>
              </a:xfrm>
            </p:grpSpPr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2135719" y="1866573"/>
                  <a:ext cx="0" cy="17184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55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0961" y="1418333"/>
                  <a:ext cx="811417" cy="8114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56" name="Straight Arrow Connector 155"/>
                <p:cNvCxnSpPr/>
                <p:nvPr/>
              </p:nvCxnSpPr>
              <p:spPr>
                <a:xfrm>
                  <a:off x="2135719" y="1891906"/>
                  <a:ext cx="729964" cy="0"/>
                </a:xfrm>
                <a:prstGeom prst="straightConnector1">
                  <a:avLst/>
                </a:prstGeom>
                <a:ln w="76200">
                  <a:solidFill>
                    <a:srgbClr val="00B050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7" name="TextBox 156"/>
                <p:cNvSpPr txBox="1"/>
                <p:nvPr/>
              </p:nvSpPr>
              <p:spPr>
                <a:xfrm>
                  <a:off x="2455480" y="1281798"/>
                  <a:ext cx="37863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>
                      <a:solidFill>
                        <a:srgbClr val="009900"/>
                      </a:solidFill>
                    </a:rPr>
                    <a:t>v</a:t>
                  </a:r>
                </a:p>
              </p:txBody>
            </p:sp>
          </p:grpSp>
          <p:grpSp>
            <p:nvGrpSpPr>
              <p:cNvPr id="144" name="Group 143"/>
              <p:cNvGrpSpPr/>
              <p:nvPr/>
            </p:nvGrpSpPr>
            <p:grpSpPr>
              <a:xfrm rot="2700000">
                <a:off x="2446537" y="1718302"/>
                <a:ext cx="1194722" cy="2303179"/>
                <a:chOff x="1670961" y="1281798"/>
                <a:chExt cx="1194722" cy="2303179"/>
              </a:xfrm>
            </p:grpSpPr>
            <p:cxnSp>
              <p:nvCxnSpPr>
                <p:cNvPr id="150" name="Straight Connector 149"/>
                <p:cNvCxnSpPr/>
                <p:nvPr/>
              </p:nvCxnSpPr>
              <p:spPr>
                <a:xfrm>
                  <a:off x="2135719" y="1866573"/>
                  <a:ext cx="0" cy="17184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51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0961" y="1418333"/>
                  <a:ext cx="811417" cy="8114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52" name="Straight Arrow Connector 151"/>
                <p:cNvCxnSpPr/>
                <p:nvPr/>
              </p:nvCxnSpPr>
              <p:spPr>
                <a:xfrm>
                  <a:off x="2135719" y="1891906"/>
                  <a:ext cx="729964" cy="0"/>
                </a:xfrm>
                <a:prstGeom prst="straightConnector1">
                  <a:avLst/>
                </a:prstGeom>
                <a:ln w="76200">
                  <a:solidFill>
                    <a:srgbClr val="00B050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3" name="TextBox 152"/>
                <p:cNvSpPr txBox="1"/>
                <p:nvPr/>
              </p:nvSpPr>
              <p:spPr>
                <a:xfrm>
                  <a:off x="2455480" y="1281798"/>
                  <a:ext cx="37863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>
                      <a:solidFill>
                        <a:srgbClr val="009900"/>
                      </a:solidFill>
                    </a:rPr>
                    <a:t>v</a:t>
                  </a:r>
                </a:p>
              </p:txBody>
            </p:sp>
          </p:grpSp>
          <p:grpSp>
            <p:nvGrpSpPr>
              <p:cNvPr id="145" name="Group 144"/>
              <p:cNvGrpSpPr/>
              <p:nvPr/>
            </p:nvGrpSpPr>
            <p:grpSpPr>
              <a:xfrm rot="5400000">
                <a:off x="2684042" y="2584215"/>
                <a:ext cx="1194722" cy="2303179"/>
                <a:chOff x="1670961" y="1281798"/>
                <a:chExt cx="1194722" cy="2303179"/>
              </a:xfrm>
            </p:grpSpPr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2135719" y="1866573"/>
                  <a:ext cx="0" cy="17184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47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0961" y="1418333"/>
                  <a:ext cx="811417" cy="8114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48" name="Straight Arrow Connector 147"/>
                <p:cNvCxnSpPr/>
                <p:nvPr/>
              </p:nvCxnSpPr>
              <p:spPr>
                <a:xfrm>
                  <a:off x="2135719" y="1891906"/>
                  <a:ext cx="729964" cy="0"/>
                </a:xfrm>
                <a:prstGeom prst="straightConnector1">
                  <a:avLst/>
                </a:prstGeom>
                <a:ln w="76200">
                  <a:solidFill>
                    <a:srgbClr val="00B050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9" name="TextBox 148"/>
                <p:cNvSpPr txBox="1"/>
                <p:nvPr/>
              </p:nvSpPr>
              <p:spPr>
                <a:xfrm>
                  <a:off x="2455480" y="1281798"/>
                  <a:ext cx="37863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>
                      <a:solidFill>
                        <a:srgbClr val="009900"/>
                      </a:solidFill>
                    </a:rPr>
                    <a:t>v</a:t>
                  </a:r>
                </a:p>
              </p:txBody>
            </p:sp>
          </p:grpSp>
        </p:grpSp>
        <p:grpSp>
          <p:nvGrpSpPr>
            <p:cNvPr id="117" name="Group 116"/>
            <p:cNvGrpSpPr/>
            <p:nvPr/>
          </p:nvGrpSpPr>
          <p:grpSpPr>
            <a:xfrm rot="8100000">
              <a:off x="670436" y="3290965"/>
              <a:ext cx="2762031" cy="3051368"/>
              <a:chOff x="1670961" y="1281798"/>
              <a:chExt cx="2762031" cy="3051368"/>
            </a:xfrm>
          </p:grpSpPr>
          <p:grpSp>
            <p:nvGrpSpPr>
              <p:cNvPr id="128" name="Group 127"/>
              <p:cNvGrpSpPr/>
              <p:nvPr/>
            </p:nvGrpSpPr>
            <p:grpSpPr>
              <a:xfrm>
                <a:off x="1670961" y="1281798"/>
                <a:ext cx="1194722" cy="2303179"/>
                <a:chOff x="1670961" y="1281798"/>
                <a:chExt cx="1194722" cy="2303179"/>
              </a:xfrm>
            </p:grpSpPr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2135719" y="1866573"/>
                  <a:ext cx="0" cy="17184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40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0961" y="1418333"/>
                  <a:ext cx="811417" cy="8114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41" name="Straight Arrow Connector 140"/>
                <p:cNvCxnSpPr/>
                <p:nvPr/>
              </p:nvCxnSpPr>
              <p:spPr>
                <a:xfrm>
                  <a:off x="2135719" y="1891906"/>
                  <a:ext cx="729964" cy="0"/>
                </a:xfrm>
                <a:prstGeom prst="straightConnector1">
                  <a:avLst/>
                </a:prstGeom>
                <a:ln w="76200">
                  <a:solidFill>
                    <a:srgbClr val="00B050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2" name="TextBox 141"/>
                <p:cNvSpPr txBox="1"/>
                <p:nvPr/>
              </p:nvSpPr>
              <p:spPr>
                <a:xfrm>
                  <a:off x="2455480" y="1281798"/>
                  <a:ext cx="37863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>
                      <a:solidFill>
                        <a:srgbClr val="009900"/>
                      </a:solidFill>
                    </a:rPr>
                    <a:t>v</a:t>
                  </a:r>
                </a:p>
              </p:txBody>
            </p:sp>
          </p:grpSp>
          <p:grpSp>
            <p:nvGrpSpPr>
              <p:cNvPr id="129" name="Group 128"/>
              <p:cNvGrpSpPr/>
              <p:nvPr/>
            </p:nvGrpSpPr>
            <p:grpSpPr>
              <a:xfrm rot="2700000">
                <a:off x="2446537" y="1718302"/>
                <a:ext cx="1194722" cy="2303179"/>
                <a:chOff x="1670961" y="1281798"/>
                <a:chExt cx="1194722" cy="2303179"/>
              </a:xfrm>
            </p:grpSpPr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2135719" y="1866573"/>
                  <a:ext cx="0" cy="17184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36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0961" y="1418333"/>
                  <a:ext cx="811417" cy="8114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37" name="Straight Arrow Connector 136"/>
                <p:cNvCxnSpPr/>
                <p:nvPr/>
              </p:nvCxnSpPr>
              <p:spPr>
                <a:xfrm>
                  <a:off x="2135719" y="1891906"/>
                  <a:ext cx="729964" cy="0"/>
                </a:xfrm>
                <a:prstGeom prst="straightConnector1">
                  <a:avLst/>
                </a:prstGeom>
                <a:ln w="76200">
                  <a:solidFill>
                    <a:srgbClr val="00B050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8" name="TextBox 137"/>
                <p:cNvSpPr txBox="1"/>
                <p:nvPr/>
              </p:nvSpPr>
              <p:spPr>
                <a:xfrm>
                  <a:off x="2455480" y="1281798"/>
                  <a:ext cx="37863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>
                      <a:solidFill>
                        <a:srgbClr val="009900"/>
                      </a:solidFill>
                    </a:rPr>
                    <a:t>v</a:t>
                  </a:r>
                </a:p>
              </p:txBody>
            </p:sp>
          </p:grpSp>
          <p:grpSp>
            <p:nvGrpSpPr>
              <p:cNvPr id="130" name="Group 129"/>
              <p:cNvGrpSpPr/>
              <p:nvPr/>
            </p:nvGrpSpPr>
            <p:grpSpPr>
              <a:xfrm rot="5400000">
                <a:off x="2684042" y="2584215"/>
                <a:ext cx="1194722" cy="2303179"/>
                <a:chOff x="1670961" y="1281798"/>
                <a:chExt cx="1194722" cy="2303179"/>
              </a:xfrm>
            </p:grpSpPr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2135719" y="1866573"/>
                  <a:ext cx="0" cy="17184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32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0961" y="1418333"/>
                  <a:ext cx="811417" cy="8114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33" name="Straight Arrow Connector 132"/>
                <p:cNvCxnSpPr/>
                <p:nvPr/>
              </p:nvCxnSpPr>
              <p:spPr>
                <a:xfrm>
                  <a:off x="2135719" y="1891906"/>
                  <a:ext cx="729964" cy="0"/>
                </a:xfrm>
                <a:prstGeom prst="straightConnector1">
                  <a:avLst/>
                </a:prstGeom>
                <a:ln w="76200">
                  <a:solidFill>
                    <a:srgbClr val="00B050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4" name="TextBox 133"/>
                <p:cNvSpPr txBox="1"/>
                <p:nvPr/>
              </p:nvSpPr>
              <p:spPr>
                <a:xfrm>
                  <a:off x="2455480" y="1281798"/>
                  <a:ext cx="37863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>
                      <a:solidFill>
                        <a:srgbClr val="009900"/>
                      </a:solidFill>
                    </a:rPr>
                    <a:t>v</a:t>
                  </a:r>
                </a:p>
              </p:txBody>
            </p:sp>
          </p:grpSp>
        </p:grpSp>
        <p:grpSp>
          <p:nvGrpSpPr>
            <p:cNvPr id="118" name="Group 117"/>
            <p:cNvGrpSpPr/>
            <p:nvPr/>
          </p:nvGrpSpPr>
          <p:grpSpPr>
            <a:xfrm rot="16200000">
              <a:off x="370355" y="2315286"/>
              <a:ext cx="1194722" cy="2303179"/>
              <a:chOff x="1670961" y="1281798"/>
              <a:chExt cx="1194722" cy="2303179"/>
            </a:xfrm>
          </p:grpSpPr>
          <p:cxnSp>
            <p:nvCxnSpPr>
              <p:cNvPr id="124" name="Straight Connector 123"/>
              <p:cNvCxnSpPr/>
              <p:nvPr/>
            </p:nvCxnSpPr>
            <p:spPr>
              <a:xfrm>
                <a:off x="2135719" y="1866573"/>
                <a:ext cx="0" cy="1718404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25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0961" y="1418333"/>
                <a:ext cx="811417" cy="8114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26" name="Straight Arrow Connector 125"/>
              <p:cNvCxnSpPr/>
              <p:nvPr/>
            </p:nvCxnSpPr>
            <p:spPr>
              <a:xfrm>
                <a:off x="2135719" y="1891906"/>
                <a:ext cx="729964" cy="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prstDash val="solid"/>
                <a:headEnd type="none" w="med" len="me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/>
              <p:cNvSpPr txBox="1"/>
              <p:nvPr/>
            </p:nvSpPr>
            <p:spPr>
              <a:xfrm>
                <a:off x="2455480" y="1281798"/>
                <a:ext cx="37863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>
                    <a:solidFill>
                      <a:srgbClr val="009900"/>
                    </a:solidFill>
                  </a:rPr>
                  <a:t>v</a:t>
                </a:r>
              </a:p>
            </p:txBody>
          </p:sp>
        </p:grpSp>
        <p:grpSp>
          <p:nvGrpSpPr>
            <p:cNvPr id="119" name="Group 118"/>
            <p:cNvGrpSpPr/>
            <p:nvPr/>
          </p:nvGrpSpPr>
          <p:grpSpPr>
            <a:xfrm rot="18900000">
              <a:off x="806858" y="1539709"/>
              <a:ext cx="1194722" cy="2303179"/>
              <a:chOff x="1670961" y="1281798"/>
              <a:chExt cx="1194722" cy="2303179"/>
            </a:xfrm>
          </p:grpSpPr>
          <p:cxnSp>
            <p:nvCxnSpPr>
              <p:cNvPr id="120" name="Straight Connector 119"/>
              <p:cNvCxnSpPr/>
              <p:nvPr/>
            </p:nvCxnSpPr>
            <p:spPr>
              <a:xfrm>
                <a:off x="2135719" y="1866573"/>
                <a:ext cx="0" cy="1718404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21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0961" y="1418333"/>
                <a:ext cx="811417" cy="8114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22" name="Straight Arrow Connector 121"/>
              <p:cNvCxnSpPr/>
              <p:nvPr/>
            </p:nvCxnSpPr>
            <p:spPr>
              <a:xfrm>
                <a:off x="2135719" y="1891906"/>
                <a:ext cx="729964" cy="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prstDash val="solid"/>
                <a:headEnd type="none" w="med" len="me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TextBox 122"/>
              <p:cNvSpPr txBox="1"/>
              <p:nvPr/>
            </p:nvSpPr>
            <p:spPr>
              <a:xfrm>
                <a:off x="2455480" y="1281798"/>
                <a:ext cx="37863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>
                    <a:solidFill>
                      <a:srgbClr val="009900"/>
                    </a:solidFill>
                  </a:rPr>
                  <a:t>v</a:t>
                </a: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438744" y="848358"/>
            <a:ext cx="8635834" cy="4807727"/>
            <a:chOff x="438744" y="848358"/>
            <a:chExt cx="8635834" cy="4807727"/>
          </a:xfrm>
        </p:grpSpPr>
        <p:grpSp>
          <p:nvGrpSpPr>
            <p:cNvPr id="21" name="Group 20"/>
            <p:cNvGrpSpPr/>
            <p:nvPr/>
          </p:nvGrpSpPr>
          <p:grpSpPr>
            <a:xfrm>
              <a:off x="438744" y="848358"/>
              <a:ext cx="8635834" cy="4807727"/>
              <a:chOff x="438744" y="848358"/>
              <a:chExt cx="8635834" cy="4807727"/>
            </a:xfrm>
          </p:grpSpPr>
          <p:sp>
            <p:nvSpPr>
              <p:cNvPr id="3" name="Arc 2"/>
              <p:cNvSpPr/>
              <p:nvPr/>
            </p:nvSpPr>
            <p:spPr>
              <a:xfrm>
                <a:off x="438744" y="1273382"/>
                <a:ext cx="4382703" cy="4382703"/>
              </a:xfrm>
              <a:prstGeom prst="arc">
                <a:avLst>
                  <a:gd name="adj1" fmla="val 16200000"/>
                  <a:gd name="adj2" fmla="val 18806400"/>
                </a:avLst>
              </a:prstGeom>
              <a:ln w="19050">
                <a:solidFill>
                  <a:srgbClr val="FF0000"/>
                </a:solidFill>
                <a:prstDash val="solid"/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3213542" y="848358"/>
                <a:ext cx="586103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FF0000"/>
                    </a:solidFill>
                    <a:latin typeface="Calibri" pitchFamily="34" charset="0"/>
                  </a:rPr>
                  <a:t>In elk </a:t>
                </a:r>
                <a:r>
                  <a:rPr lang="en-US" sz="2400" dirty="0" err="1" smtClean="0">
                    <a:solidFill>
                      <a:srgbClr val="FF0000"/>
                    </a:solidFill>
                    <a:latin typeface="Calibri" pitchFamily="34" charset="0"/>
                  </a:rPr>
                  <a:t>tijdsinterval</a:t>
                </a:r>
                <a:r>
                  <a:rPr lang="en-US" sz="2400" dirty="0" smtClean="0">
                    <a:solidFill>
                      <a:srgbClr val="FF0000"/>
                    </a:solidFill>
                    <a:latin typeface="Calibri" pitchFamily="34" charset="0"/>
                  </a:rPr>
                  <a:t> </a:t>
                </a:r>
                <a:r>
                  <a:rPr lang="en-US" sz="2400" dirty="0" smtClean="0">
                    <a:solidFill>
                      <a:srgbClr val="FF0000"/>
                    </a:solidFill>
                    <a:latin typeface="Calibri" pitchFamily="34" charset="0"/>
                    <a:sym typeface="Symbol"/>
                  </a:rPr>
                  <a:t></a:t>
                </a:r>
                <a:r>
                  <a:rPr lang="en-US" sz="2400" dirty="0" smtClean="0">
                    <a:solidFill>
                      <a:srgbClr val="FF0000"/>
                    </a:solidFill>
                    <a:latin typeface="Calibri" pitchFamily="34" charset="0"/>
                  </a:rPr>
                  <a:t>t </a:t>
                </a:r>
                <a:r>
                  <a:rPr lang="en-US" sz="2400" dirty="0" err="1" smtClean="0">
                    <a:solidFill>
                      <a:srgbClr val="FF0000"/>
                    </a:solidFill>
                    <a:latin typeface="Calibri" pitchFamily="34" charset="0"/>
                  </a:rPr>
                  <a:t>legt</a:t>
                </a:r>
                <a:r>
                  <a:rPr lang="en-US" sz="2400" dirty="0" smtClean="0">
                    <a:solidFill>
                      <a:srgbClr val="FF0000"/>
                    </a:solidFill>
                    <a:latin typeface="Calibri" pitchFamily="34" charset="0"/>
                  </a:rPr>
                  <a:t> het </a:t>
                </a:r>
                <a:r>
                  <a:rPr lang="en-US" sz="2400" dirty="0" err="1" smtClean="0">
                    <a:solidFill>
                      <a:srgbClr val="FF0000"/>
                    </a:solidFill>
                    <a:latin typeface="Calibri" pitchFamily="34" charset="0"/>
                  </a:rPr>
                  <a:t>voorwerp</a:t>
                </a:r>
                <a:r>
                  <a:rPr lang="en-US" sz="2400" dirty="0" smtClean="0">
                    <a:solidFill>
                      <a:srgbClr val="FF0000"/>
                    </a:solidFill>
                    <a:latin typeface="Calibri" pitchFamily="34" charset="0"/>
                  </a:rPr>
                  <a:t> 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      </a:t>
                </a:r>
                <a:r>
                  <a:rPr lang="en-US" sz="2400" dirty="0" err="1" smtClean="0">
                    <a:solidFill>
                      <a:srgbClr val="FF0000"/>
                    </a:solidFill>
                    <a:latin typeface="Calibri" pitchFamily="34" charset="0"/>
                  </a:rPr>
                  <a:t>een</a:t>
                </a:r>
                <a:r>
                  <a:rPr lang="en-US" sz="2400" dirty="0" smtClean="0">
                    <a:solidFill>
                      <a:srgbClr val="FF0000"/>
                    </a:solidFill>
                    <a:latin typeface="Calibri" pitchFamily="34" charset="0"/>
                  </a:rPr>
                  <a:t> even </a:t>
                </a:r>
                <a:r>
                  <a:rPr lang="en-US" sz="2400" dirty="0" err="1" smtClean="0">
                    <a:solidFill>
                      <a:srgbClr val="FF0000"/>
                    </a:solidFill>
                    <a:latin typeface="Calibri" pitchFamily="34" charset="0"/>
                  </a:rPr>
                  <a:t>grote</a:t>
                </a:r>
                <a:r>
                  <a:rPr lang="en-US" sz="2400" dirty="0" smtClean="0">
                    <a:solidFill>
                      <a:srgbClr val="FF0000"/>
                    </a:solidFill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solidFill>
                      <a:srgbClr val="FF0000"/>
                    </a:solidFill>
                    <a:latin typeface="Calibri" pitchFamily="34" charset="0"/>
                  </a:rPr>
                  <a:t>afstand</a:t>
                </a:r>
                <a:r>
                  <a:rPr lang="en-US" sz="2400" dirty="0" smtClean="0">
                    <a:solidFill>
                      <a:srgbClr val="FF0000"/>
                    </a:solidFill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solidFill>
                      <a:srgbClr val="FF0000"/>
                    </a:solidFill>
                    <a:latin typeface="Calibri" pitchFamily="34" charset="0"/>
                  </a:rPr>
                  <a:t>af</a:t>
                </a:r>
                <a:endParaRPr lang="en-US" sz="2400" dirty="0" smtClean="0">
                  <a:solidFill>
                    <a:srgbClr val="FF00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67" name="Arc 66"/>
            <p:cNvSpPr/>
            <p:nvPr/>
          </p:nvSpPr>
          <p:spPr>
            <a:xfrm>
              <a:off x="450308" y="1273382"/>
              <a:ext cx="4382703" cy="4382703"/>
            </a:xfrm>
            <a:prstGeom prst="arc">
              <a:avLst>
                <a:gd name="adj1" fmla="val 19028399"/>
                <a:gd name="adj2" fmla="val 102963"/>
              </a:avLst>
            </a:prstGeom>
            <a:ln w="19050">
              <a:solidFill>
                <a:srgbClr val="FF0000"/>
              </a:solidFill>
              <a:prstDash val="solid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2537874" y="1883490"/>
            <a:ext cx="581253" cy="1693071"/>
            <a:chOff x="1640682" y="1092200"/>
            <a:chExt cx="581253" cy="1078706"/>
          </a:xfrm>
        </p:grpSpPr>
        <p:sp>
          <p:nvSpPr>
            <p:cNvPr id="69" name="Right Brace 68"/>
            <p:cNvSpPr/>
            <p:nvPr/>
          </p:nvSpPr>
          <p:spPr>
            <a:xfrm>
              <a:off x="1640682" y="1092200"/>
              <a:ext cx="223836" cy="1078706"/>
            </a:xfrm>
            <a:prstGeom prst="rightBrace">
              <a:avLst>
                <a:gd name="adj1" fmla="val 38608"/>
                <a:gd name="adj2" fmla="val 50000"/>
              </a:avLst>
            </a:prstGeom>
            <a:ln w="28575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/>
                <p:cNvSpPr txBox="1"/>
                <p:nvPr/>
              </p:nvSpPr>
              <p:spPr>
                <a:xfrm>
                  <a:off x="1803231" y="1456178"/>
                  <a:ext cx="418704" cy="2941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𝒓</m:t>
                        </m:r>
                      </m:oMath>
                    </m:oMathPara>
                  </a14:m>
                  <a:endParaRPr lang="en-US" sz="2400" b="1" dirty="0" smtClean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71" name="TextBox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3231" y="1456178"/>
                  <a:ext cx="418704" cy="294141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5916700" y="5002629"/>
                <a:ext cx="324579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[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/>
                      </a:rPr>
                      <m:t>𝑣</m:t>
                    </m:r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</a:rPr>
                  <a:t>] = m/s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[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</a:rPr>
                      <m:t>𝑟</m:t>
                    </m:r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</a:rPr>
                  <a:t>] = m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[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</a:rPr>
                  <a:t>] = s </a:t>
                </a:r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6700" y="5002629"/>
                <a:ext cx="3245798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3008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5441199" y="2221334"/>
            <a:ext cx="3345236" cy="830997"/>
            <a:chOff x="5441199" y="2221334"/>
            <a:chExt cx="3345236" cy="8309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5517399" y="2221334"/>
                  <a:ext cx="3269036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Tijd </a:t>
                  </a:r>
                  <a:r>
                    <a:rPr lang="en-US" sz="2400" dirty="0" err="1" smtClean="0">
                      <a:latin typeface="Calibri" pitchFamily="34" charset="0"/>
                    </a:rPr>
                    <a:t>voor</a:t>
                  </a:r>
                  <a:r>
                    <a:rPr lang="en-US" sz="2400" dirty="0" smtClean="0">
                      <a:latin typeface="Calibri" pitchFamily="34" charset="0"/>
                    </a:rPr>
                    <a:t> 1x </a:t>
                  </a:r>
                  <a:r>
                    <a:rPr lang="en-US" sz="2400" dirty="0" err="1" smtClean="0">
                      <a:latin typeface="Calibri" pitchFamily="34" charset="0"/>
                    </a:rPr>
                    <a:t>rond</a:t>
                  </a:r>
                  <a:r>
                    <a:rPr lang="en-US" sz="2400" dirty="0" smtClean="0">
                      <a:latin typeface="Calibri" pitchFamily="34" charset="0"/>
                    </a:rPr>
                    <a:t> (360 °):</a:t>
                  </a:r>
                </a:p>
                <a:p>
                  <a:r>
                    <a:rPr lang="en-US" b="1" dirty="0" err="1" smtClean="0"/>
                    <a:t>omlooptijd</a:t>
                  </a:r>
                  <a:r>
                    <a:rPr lang="en-US" dirty="0" smtClean="0"/>
                    <a:t>: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</m:oMath>
                  </a14:m>
                  <a:endParaRPr lang="en-US" sz="2400" dirty="0" smtClean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7399" y="2221334"/>
                  <a:ext cx="3269036" cy="830997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2799" t="-5839" r="-2052" b="-1532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Oval 11"/>
            <p:cNvSpPr/>
            <p:nvPr/>
          </p:nvSpPr>
          <p:spPr>
            <a:xfrm>
              <a:off x="5441199" y="2416668"/>
              <a:ext cx="76200" cy="76200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441199" y="3662044"/>
            <a:ext cx="3331523" cy="830997"/>
            <a:chOff x="5441199" y="3213652"/>
            <a:chExt cx="3331523" cy="8309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5526924" y="3213652"/>
                  <a:ext cx="324579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Totale </a:t>
                  </a:r>
                  <a:r>
                    <a:rPr lang="en-US" sz="2400" dirty="0" err="1" smtClean="0">
                      <a:latin typeface="Calibri" pitchFamily="34" charset="0"/>
                    </a:rPr>
                    <a:t>afgelegde</a:t>
                  </a:r>
                  <a:r>
                    <a:rPr lang="en-US" sz="2400" dirty="0" smtClean="0">
                      <a:latin typeface="Calibri" pitchFamily="34" charset="0"/>
                    </a:rPr>
                    <a:t> </a:t>
                  </a:r>
                  <a:r>
                    <a:rPr lang="en-US" sz="2400" dirty="0" err="1" smtClean="0">
                      <a:latin typeface="Calibri" pitchFamily="34" charset="0"/>
                    </a:rPr>
                    <a:t>weg</a:t>
                  </a:r>
                  <a:r>
                    <a:rPr lang="en-US" sz="2400" dirty="0" smtClean="0">
                      <a:latin typeface="Calibri" pitchFamily="34" charset="0"/>
                    </a:rPr>
                    <a:t> in 1x rond:</a:t>
                  </a:r>
                  <a14:m>
                    <m:oMath xmlns:m="http://schemas.openxmlformats.org/officeDocument/2006/math">
                      <m:r>
                        <a:rPr lang="en-US" sz="2400" b="0" i="0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</a:rPr>
                        <m:t>2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𝑟</m:t>
                      </m:r>
                    </m:oMath>
                  </a14:m>
                  <a:endParaRPr lang="en-US" sz="2400" dirty="0" smtClean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26924" y="3213652"/>
                  <a:ext cx="3245798" cy="83099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3008" t="-5882" b="-161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2" name="Oval 81"/>
            <p:cNvSpPr/>
            <p:nvPr/>
          </p:nvSpPr>
          <p:spPr>
            <a:xfrm>
              <a:off x="5441199" y="3421663"/>
              <a:ext cx="76200" cy="76200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445831" y="4493041"/>
            <a:ext cx="3340604" cy="1016689"/>
            <a:chOff x="5441643" y="4147034"/>
            <a:chExt cx="3340604" cy="101668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/>
                <p:cNvSpPr txBox="1"/>
                <p:nvPr/>
              </p:nvSpPr>
              <p:spPr>
                <a:xfrm>
                  <a:off x="5536449" y="4147034"/>
                  <a:ext cx="3245798" cy="10166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 smtClean="0">
                      <a:latin typeface="Calibri" pitchFamily="34" charset="0"/>
                    </a:rPr>
                    <a:t>Baansnelheid</a:t>
                  </a:r>
                  <a:r>
                    <a:rPr lang="en-US" sz="2400" dirty="0" smtClean="0">
                      <a:latin typeface="Calibri" pitchFamily="34" charset="0"/>
                    </a:rPr>
                    <a:t>: 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𝑣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𝑇</m:t>
                          </m:r>
                        </m:den>
                      </m:f>
                    </m:oMath>
                  </a14:m>
                  <a:endParaRPr lang="en-US" sz="2400" dirty="0" smtClean="0">
                    <a:latin typeface="Calibri" pitchFamily="34" charset="0"/>
                  </a:endParaRPr>
                </a:p>
                <a:p>
                  <a:endParaRPr lang="en-US" sz="2400" dirty="0" smtClean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78" name="TextBox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36449" y="4147034"/>
                  <a:ext cx="3245798" cy="1016689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30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3" name="Oval 82"/>
            <p:cNvSpPr/>
            <p:nvPr/>
          </p:nvSpPr>
          <p:spPr>
            <a:xfrm>
              <a:off x="5441643" y="4427903"/>
              <a:ext cx="76200" cy="76200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266592" y="3115264"/>
            <a:ext cx="3309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>
                <a:solidFill>
                  <a:srgbClr val="0070C0"/>
                </a:solidFill>
                <a:latin typeface="Calibri" pitchFamily="34" charset="0"/>
              </a:rPr>
              <a:t>Welke</a:t>
            </a:r>
            <a:r>
              <a:rPr lang="en-US" sz="2400" i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2400" i="1" dirty="0" err="1" smtClean="0">
                <a:solidFill>
                  <a:srgbClr val="0070C0"/>
                </a:solidFill>
                <a:latin typeface="Calibri" pitchFamily="34" charset="0"/>
              </a:rPr>
              <a:t>afstand</a:t>
            </a:r>
            <a:r>
              <a:rPr lang="en-US" sz="2400" i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2400" i="1" dirty="0" err="1" smtClean="0">
                <a:solidFill>
                  <a:srgbClr val="0070C0"/>
                </a:solidFill>
                <a:latin typeface="Calibri" pitchFamily="34" charset="0"/>
              </a:rPr>
              <a:t>legt</a:t>
            </a:r>
            <a:r>
              <a:rPr lang="en-US" sz="2400" i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2400" i="1" dirty="0" err="1" smtClean="0">
                <a:solidFill>
                  <a:srgbClr val="0070C0"/>
                </a:solidFill>
                <a:latin typeface="Calibri" pitchFamily="34" charset="0"/>
              </a:rPr>
              <a:t>hij</a:t>
            </a:r>
            <a:r>
              <a:rPr lang="en-US" sz="2400" i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2400" i="1" dirty="0" err="1" smtClean="0">
                <a:solidFill>
                  <a:srgbClr val="0070C0"/>
                </a:solidFill>
                <a:latin typeface="Calibri" pitchFamily="34" charset="0"/>
              </a:rPr>
              <a:t>af</a:t>
            </a:r>
            <a:r>
              <a:rPr lang="en-US" sz="2400" i="1" dirty="0" smtClean="0">
                <a:solidFill>
                  <a:srgbClr val="0070C0"/>
                </a:solidFill>
                <a:latin typeface="Calibri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1036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Frequentie</a:t>
            </a:r>
            <a:r>
              <a:rPr lang="en-US" dirty="0" smtClean="0"/>
              <a:t> en </a:t>
            </a:r>
            <a:r>
              <a:rPr lang="en-US" dirty="0" err="1" smtClean="0"/>
              <a:t>toerental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653" y="905608"/>
                <a:ext cx="8546123" cy="553915"/>
              </a:xfrm>
            </p:spPr>
            <p:txBody>
              <a:bodyPr/>
              <a:lstStyle/>
              <a:p>
                <a:r>
                  <a:rPr lang="en-US" b="1" dirty="0" smtClean="0"/>
                  <a:t>Frequentie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𝒇</m:t>
                    </m:r>
                  </m:oMath>
                </a14:m>
                <a:r>
                  <a:rPr lang="en-US" b="1" dirty="0" smtClean="0"/>
                  <a:t>)</a:t>
                </a:r>
                <a:r>
                  <a:rPr lang="en-US" dirty="0" smtClean="0"/>
                  <a:t> = </a:t>
                </a:r>
                <a:r>
                  <a:rPr lang="en-US" dirty="0" err="1" smtClean="0"/>
                  <a:t>aantal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omlopen</a:t>
                </a:r>
                <a:r>
                  <a:rPr lang="en-US" dirty="0" smtClean="0"/>
                  <a:t> (</a:t>
                </a:r>
                <a:r>
                  <a:rPr lang="en-US" dirty="0" err="1" smtClean="0"/>
                  <a:t>rondjes</a:t>
                </a:r>
                <a:r>
                  <a:rPr lang="en-US" dirty="0" smtClean="0"/>
                  <a:t>) per </a:t>
                </a:r>
                <a:r>
                  <a:rPr lang="en-US" b="1" dirty="0" err="1" smtClean="0">
                    <a:solidFill>
                      <a:srgbClr val="0070C0"/>
                    </a:solidFill>
                  </a:rPr>
                  <a:t>seconde</a:t>
                </a:r>
                <a:endParaRPr lang="en-US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653" y="905608"/>
                <a:ext cx="8546123" cy="553915"/>
              </a:xfrm>
              <a:blipFill rotWithShape="1">
                <a:blip r:embed="rId2"/>
                <a:stretch>
                  <a:fillRect l="-999" t="-8889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94694" y="1415562"/>
                <a:ext cx="1022203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US" sz="2400" dirty="0" smtClean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694" y="1415562"/>
                <a:ext cx="1022203" cy="78380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138858" y="1424354"/>
                <a:ext cx="117153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/>
                      </a:rPr>
                      <m:t>[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  <a:latin typeface="Calibri" pitchFamily="34" charset="0"/>
                  </a:rPr>
                  <a:t>] = Hz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[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  <a:latin typeface="Calibri" pitchFamily="34" charset="0"/>
                  </a:rPr>
                  <a:t>] = s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8858" y="1424354"/>
                <a:ext cx="1171539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8333" t="-5882" r="-729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500284" y="2372282"/>
            <a:ext cx="8546123" cy="980410"/>
            <a:chOff x="500284" y="2372282"/>
            <a:chExt cx="8546123" cy="980410"/>
          </a:xfrm>
        </p:grpSpPr>
        <p:sp>
          <p:nvSpPr>
            <p:cNvPr id="7" name="Content Placeholder 2"/>
            <p:cNvSpPr txBox="1">
              <a:spLocks/>
            </p:cNvSpPr>
            <p:nvPr/>
          </p:nvSpPr>
          <p:spPr bwMode="auto">
            <a:xfrm>
              <a:off x="500284" y="2372282"/>
              <a:ext cx="8546123" cy="553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 err="1" smtClean="0"/>
                <a:t>Toerental</a:t>
              </a:r>
              <a:r>
                <a:rPr lang="en-US" dirty="0" smtClean="0"/>
                <a:t> = </a:t>
              </a:r>
              <a:r>
                <a:rPr lang="en-US" dirty="0" err="1" smtClean="0"/>
                <a:t>aantal</a:t>
              </a:r>
              <a:r>
                <a:rPr lang="en-US" dirty="0" smtClean="0"/>
                <a:t> </a:t>
              </a:r>
              <a:r>
                <a:rPr lang="en-US" dirty="0" err="1" smtClean="0"/>
                <a:t>omwentelingen</a:t>
              </a:r>
              <a:r>
                <a:rPr lang="en-US" dirty="0" smtClean="0"/>
                <a:t> (</a:t>
              </a:r>
              <a:r>
                <a:rPr lang="en-US" dirty="0" err="1" smtClean="0"/>
                <a:t>rondjes</a:t>
              </a:r>
              <a:r>
                <a:rPr lang="en-US" dirty="0" smtClean="0"/>
                <a:t>) per </a:t>
              </a:r>
              <a:r>
                <a:rPr lang="en-US" b="1" dirty="0" err="1" smtClean="0">
                  <a:solidFill>
                    <a:srgbClr val="0070C0"/>
                  </a:solidFill>
                </a:rPr>
                <a:t>minuut</a:t>
              </a:r>
              <a:endParaRPr lang="en-US" b="1" dirty="0">
                <a:solidFill>
                  <a:srgbClr val="0070C0"/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/>
                <p:cNvSpPr txBox="1"/>
                <p:nvPr/>
              </p:nvSpPr>
              <p:spPr>
                <a:xfrm>
                  <a:off x="1494694" y="2891027"/>
                  <a:ext cx="569219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[</m:t>
                      </m:r>
                      <m:r>
                        <a:rPr lang="en-US" sz="24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𝑡𝑜𝑒𝑟𝑒𝑛𝑡𝑎𝑙</m:t>
                      </m:r>
                    </m:oMath>
                  </a14:m>
                  <a:r>
                    <a:rPr lang="en-US" sz="2400" dirty="0" smtClean="0">
                      <a:solidFill>
                        <a:srgbClr val="0070C0"/>
                      </a:solidFill>
                      <a:latin typeface="Calibri" pitchFamily="34" charset="0"/>
                    </a:rPr>
                    <a:t>] </a:t>
                  </a:r>
                  <a:r>
                    <a:rPr lang="en-US" sz="2400" smtClean="0">
                      <a:solidFill>
                        <a:srgbClr val="0070C0"/>
                      </a:solidFill>
                      <a:latin typeface="Calibri" pitchFamily="34" charset="0"/>
                    </a:rPr>
                    <a:t>= </a:t>
                  </a:r>
                  <a:r>
                    <a:rPr lang="en-US" sz="2400" smtClean="0">
                      <a:solidFill>
                        <a:srgbClr val="0070C0"/>
                      </a:solidFill>
                      <a:latin typeface="Calibri" pitchFamily="34" charset="0"/>
                    </a:rPr>
                    <a:t>RPM </a:t>
                  </a:r>
                  <a:r>
                    <a:rPr lang="en-US" sz="2400" dirty="0" smtClean="0">
                      <a:solidFill>
                        <a:srgbClr val="0070C0"/>
                      </a:solidFill>
                      <a:latin typeface="Calibri" pitchFamily="34" charset="0"/>
                    </a:rPr>
                    <a:t>(revolutions per minute)</a:t>
                  </a:r>
                </a:p>
              </p:txBody>
            </p:sp>
          </mc:Choice>
          <mc:Fallback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94694" y="2891027"/>
                  <a:ext cx="5692199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857" t="-10526" r="-642" b="-28947"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TextBox 9"/>
          <p:cNvSpPr txBox="1"/>
          <p:nvPr/>
        </p:nvSpPr>
        <p:spPr>
          <a:xfrm>
            <a:off x="407010" y="3563126"/>
            <a:ext cx="80827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Calibri" pitchFamily="34" charset="0"/>
              </a:rPr>
              <a:t>Opdracht</a:t>
            </a:r>
            <a:r>
              <a:rPr lang="en-US" sz="2400" dirty="0" smtClean="0">
                <a:latin typeface="Calibri" pitchFamily="34" charset="0"/>
              </a:rPr>
              <a:t>: De Angry Bird zit </a:t>
            </a:r>
            <a:r>
              <a:rPr lang="en-US" sz="2400" dirty="0" err="1" smtClean="0">
                <a:latin typeface="Calibri" pitchFamily="34" charset="0"/>
              </a:rPr>
              <a:t>aan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een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touwtje</a:t>
            </a:r>
            <a:r>
              <a:rPr lang="en-US" sz="2400" dirty="0" smtClean="0">
                <a:latin typeface="Calibri" pitchFamily="34" charset="0"/>
              </a:rPr>
              <a:t> van 56 </a:t>
            </a:r>
            <a:r>
              <a:rPr lang="en-US" dirty="0"/>
              <a:t>c</a:t>
            </a:r>
            <a:r>
              <a:rPr lang="en-US" sz="2400" dirty="0" smtClean="0">
                <a:latin typeface="Calibri" pitchFamily="34" charset="0"/>
              </a:rPr>
              <a:t>m en </a:t>
            </a:r>
            <a:r>
              <a:rPr lang="en-US" sz="2400" dirty="0" err="1" smtClean="0">
                <a:latin typeface="Calibri" pitchFamily="34" charset="0"/>
              </a:rPr>
              <a:t>draait</a:t>
            </a:r>
            <a:r>
              <a:rPr lang="en-US" sz="2400" dirty="0" smtClean="0">
                <a:latin typeface="Calibri" pitchFamily="34" charset="0"/>
              </a:rPr>
              <a:t> 153 </a:t>
            </a:r>
            <a:r>
              <a:rPr lang="en-US" sz="2400" dirty="0" err="1" smtClean="0">
                <a:latin typeface="Calibri" pitchFamily="34" charset="0"/>
              </a:rPr>
              <a:t>keer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rond</a:t>
            </a:r>
            <a:r>
              <a:rPr lang="en-US" sz="2400" dirty="0" smtClean="0">
                <a:latin typeface="Calibri" pitchFamily="34" charset="0"/>
              </a:rPr>
              <a:t> per </a:t>
            </a:r>
            <a:r>
              <a:rPr lang="en-US" sz="2400" dirty="0" err="1" smtClean="0">
                <a:latin typeface="Calibri" pitchFamily="34" charset="0"/>
              </a:rPr>
              <a:t>minuut</a:t>
            </a:r>
            <a:r>
              <a:rPr lang="en-US" sz="2400" dirty="0" smtClean="0">
                <a:latin typeface="Calibri" pitchFamily="34" charset="0"/>
              </a:rPr>
              <a:t>. </a:t>
            </a:r>
            <a:r>
              <a:rPr lang="en-US" sz="2400" dirty="0" err="1" smtClean="0">
                <a:latin typeface="Calibri" pitchFamily="34" charset="0"/>
              </a:rPr>
              <a:t>Bereken</a:t>
            </a:r>
            <a:r>
              <a:rPr lang="en-US" sz="2400" dirty="0" smtClean="0">
                <a:latin typeface="Calibri" pitchFamily="34" charset="0"/>
              </a:rPr>
              <a:t> de </a:t>
            </a:r>
            <a:r>
              <a:rPr lang="en-US" sz="2400" dirty="0" err="1" smtClean="0">
                <a:latin typeface="Calibri" pitchFamily="34" charset="0"/>
              </a:rPr>
              <a:t>frequentie</a:t>
            </a:r>
            <a:r>
              <a:rPr lang="en-US" sz="2400" dirty="0" smtClean="0">
                <a:latin typeface="Calibri" pitchFamily="34" charset="0"/>
              </a:rPr>
              <a:t>, en </a:t>
            </a:r>
            <a:r>
              <a:rPr lang="en-US" sz="2400" dirty="0" err="1" smtClean="0">
                <a:latin typeface="Calibri" pitchFamily="34" charset="0"/>
              </a:rPr>
              <a:t>bereken</a:t>
            </a:r>
            <a:r>
              <a:rPr lang="en-US" sz="2400" dirty="0" smtClean="0">
                <a:latin typeface="Calibri" pitchFamily="34" charset="0"/>
              </a:rPr>
              <a:t> de </a:t>
            </a:r>
            <a:r>
              <a:rPr lang="en-US" sz="2400" dirty="0" err="1" smtClean="0">
                <a:latin typeface="Calibri" pitchFamily="34" charset="0"/>
              </a:rPr>
              <a:t>baansnelhei</a:t>
            </a:r>
            <a:r>
              <a:rPr lang="en-US" dirty="0" err="1" smtClean="0"/>
              <a:t>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3388" y="4872337"/>
            <a:ext cx="8546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3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x per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minuut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=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153/60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=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2,55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x per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seconde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  <a:sym typeface="Symbol"/>
              </a:rPr>
              <a:t> f =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  <a:sym typeface="Symbol"/>
              </a:rPr>
              <a:t>2,55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  <a:sym typeface="Symbol"/>
              </a:rPr>
              <a:t>Hz</a:t>
            </a:r>
          </a:p>
          <a:p>
            <a:r>
              <a:rPr lang="en-US" dirty="0" smtClean="0">
                <a:solidFill>
                  <a:srgbClr val="FF0000"/>
                </a:solidFill>
                <a:sym typeface="Symbol"/>
              </a:rPr>
              <a:t>T = 1/f =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1/2,55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=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0,392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s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  <a:sym typeface="Symbol"/>
              </a:rPr>
              <a:t>v = 2r/T </a:t>
            </a:r>
            <a:r>
              <a:rPr lang="en-US" dirty="0">
                <a:solidFill>
                  <a:srgbClr val="FF0000"/>
                </a:solidFill>
                <a:sym typeface="Symbol"/>
              </a:rPr>
              <a:t>=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2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0,56/0,392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=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9,0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m/s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4872337"/>
            <a:ext cx="8276163" cy="120032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18880" y="6317202"/>
            <a:ext cx="5202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>
                <a:solidFill>
                  <a:srgbClr val="7030A0"/>
                </a:solidFill>
                <a:latin typeface="Calibri" pitchFamily="34" charset="0"/>
              </a:rPr>
              <a:t>Maak</a:t>
            </a:r>
            <a:r>
              <a:rPr lang="en-US" sz="2400" i="1" dirty="0" smtClean="0">
                <a:solidFill>
                  <a:srgbClr val="7030A0"/>
                </a:solidFill>
                <a:latin typeface="Calibri" pitchFamily="34" charset="0"/>
              </a:rPr>
              <a:t> nu: 1 t/m 5. </a:t>
            </a:r>
            <a:r>
              <a:rPr lang="en-US" sz="2400" i="1" dirty="0" err="1" smtClean="0">
                <a:solidFill>
                  <a:srgbClr val="7030A0"/>
                </a:solidFill>
                <a:latin typeface="Calibri" pitchFamily="34" charset="0"/>
              </a:rPr>
              <a:t>Bij</a:t>
            </a:r>
            <a:r>
              <a:rPr lang="en-US" sz="2400" i="1" dirty="0" smtClean="0">
                <a:solidFill>
                  <a:srgbClr val="7030A0"/>
                </a:solidFill>
                <a:latin typeface="Calibri" pitchFamily="34" charset="0"/>
              </a:rPr>
              <a:t> 4: </a:t>
            </a:r>
            <a:r>
              <a:rPr lang="en-US" sz="2400" i="1" dirty="0" err="1" smtClean="0">
                <a:solidFill>
                  <a:srgbClr val="7030A0"/>
                </a:solidFill>
                <a:latin typeface="Calibri" pitchFamily="34" charset="0"/>
              </a:rPr>
              <a:t>gebruik</a:t>
            </a:r>
            <a:r>
              <a:rPr lang="en-US" sz="2400" i="1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en-US" sz="2400" i="1" dirty="0" err="1" smtClean="0">
                <a:solidFill>
                  <a:srgbClr val="7030A0"/>
                </a:solidFill>
                <a:latin typeface="Calibri" pitchFamily="34" charset="0"/>
              </a:rPr>
              <a:t>hoeken</a:t>
            </a:r>
            <a:r>
              <a:rPr lang="en-US" sz="2400" i="1" dirty="0" smtClean="0">
                <a:solidFill>
                  <a:srgbClr val="7030A0"/>
                </a:solidFill>
                <a:latin typeface="Calibri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588669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14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</TotalTime>
  <Words>246</Words>
  <Application>Microsoft Office PowerPoint</Application>
  <PresentationFormat>Diavoorstelling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4</vt:i4>
      </vt:variant>
    </vt:vector>
  </HeadingPairs>
  <TitlesOfParts>
    <vt:vector size="6" baseType="lpstr">
      <vt:lpstr>Office-thema</vt:lpstr>
      <vt:lpstr>1_Office-thema</vt:lpstr>
      <vt:lpstr>§7.1 Cirkelbewegingen in het dagelijks leven</vt:lpstr>
      <vt:lpstr>Eenparige Cirkelbeweging</vt:lpstr>
      <vt:lpstr>Omlooptijd en baansnelheid</vt:lpstr>
      <vt:lpstr>Frequentie en toerental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Kim van Ommering</cp:lastModifiedBy>
  <cp:revision>397</cp:revision>
  <dcterms:created xsi:type="dcterms:W3CDTF">2011-12-07T18:12:19Z</dcterms:created>
  <dcterms:modified xsi:type="dcterms:W3CDTF">2014-05-27T08:46:52Z</dcterms:modified>
</cp:coreProperties>
</file>